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24"/>
  </p:notesMasterIdLst>
  <p:sldIdLst>
    <p:sldId id="337" r:id="rId2"/>
    <p:sldId id="356" r:id="rId3"/>
    <p:sldId id="336" r:id="rId4"/>
    <p:sldId id="332" r:id="rId5"/>
    <p:sldId id="392" r:id="rId6"/>
    <p:sldId id="388" r:id="rId7"/>
    <p:sldId id="405" r:id="rId8"/>
    <p:sldId id="406" r:id="rId9"/>
    <p:sldId id="394" r:id="rId10"/>
    <p:sldId id="389" r:id="rId11"/>
    <p:sldId id="395" r:id="rId12"/>
    <p:sldId id="396" r:id="rId13"/>
    <p:sldId id="393" r:id="rId14"/>
    <p:sldId id="397" r:id="rId15"/>
    <p:sldId id="398" r:id="rId16"/>
    <p:sldId id="399" r:id="rId17"/>
    <p:sldId id="400" r:id="rId18"/>
    <p:sldId id="401" r:id="rId19"/>
    <p:sldId id="402" r:id="rId20"/>
    <p:sldId id="403" r:id="rId21"/>
    <p:sldId id="404" r:id="rId22"/>
    <p:sldId id="40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663300"/>
    <a:srgbClr val="FF0000"/>
    <a:srgbClr val="F3F0F1"/>
    <a:srgbClr val="FFCC00"/>
    <a:srgbClr val="696969"/>
    <a:srgbClr val="64D1B8"/>
    <a:srgbClr val="F1DB83"/>
    <a:srgbClr val="FFFDF1"/>
    <a:srgbClr val="AA2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072" autoAdjust="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jpg>
</file>

<file path=ppt/media/image13.png>
</file>

<file path=ppt/media/image2.gif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17/09/2024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9/17/2024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hys.org/news/2013-04-view-embryos-imaging-technique-cells.html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w.live/chapter-human-reproduction-embryonic-development/extraembryonic-membranes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mgbiology.com/2014/06/02/role-of-the-placenta-a-understanding-for-gcse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mgbiology.com/2014/06/02/role-of-the-placenta-a-understanding-for-gcse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akeagif.com/gif/ectoderm-mesoderm-and-endoderm-zD1LNm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34C33D-25F9-8F62-60E7-6A5CA5C3D6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4765" y="3101009"/>
            <a:ext cx="5241235" cy="2888153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AU" sz="3000" b="1" dirty="0">
                <a:latin typeface="+mj-lt"/>
              </a:rPr>
              <a:t>Embryonic development</a:t>
            </a:r>
          </a:p>
          <a:p>
            <a:pPr>
              <a:lnSpc>
                <a:spcPct val="120000"/>
              </a:lnSpc>
            </a:pPr>
            <a:r>
              <a:rPr lang="en-AU" sz="2000" dirty="0"/>
              <a:t>AEHBY Human Biology</a:t>
            </a: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D57AE3-7289-2C42-3D38-FA3B8F86F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2638" r="22638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4653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9EE4C-C022-FD0F-E616-90421DAE1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6685F-24E7-85C4-8C4E-7FDA0B3DA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70285B-1A91-BB90-7BC7-67DB99EB3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95250"/>
            <a:ext cx="9525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616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9EE4C-C022-FD0F-E616-90421DAE1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6685F-24E7-85C4-8C4E-7FDA0B3DA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70285B-1A91-BB90-7BC7-67DB99EB3C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557" t="14671" r="37513" b="30563"/>
          <a:stretch/>
        </p:blipFill>
        <p:spPr>
          <a:xfrm>
            <a:off x="3041375" y="0"/>
            <a:ext cx="5585790" cy="670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28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9EE4C-C022-FD0F-E616-90421DAE1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6685F-24E7-85C4-8C4E-7FDA0B3DA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70285B-1A91-BB90-7BC7-67DB99EB3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95250"/>
            <a:ext cx="9525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773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9ED14-377E-4498-31E7-8EBD721EB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273C-9796-0E69-E8C3-6F9F92126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9A61F3-D04B-49A9-F4D4-B676BEB5A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8152"/>
            <a:ext cx="12187211" cy="462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211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9ED14-377E-4498-31E7-8EBD721EB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273C-9796-0E69-E8C3-6F9F92126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9A61F3-D04B-49A9-F4D4-B676BEB5AD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537" r="66318" b="-1"/>
          <a:stretch/>
        </p:blipFill>
        <p:spPr>
          <a:xfrm>
            <a:off x="0" y="91991"/>
            <a:ext cx="5963478" cy="675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15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9ED14-377E-4498-31E7-8EBD721EB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273C-9796-0E69-E8C3-6F9F92126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9A61F3-D04B-49A9-F4D4-B676BEB5AD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26" t="-2043" r="33289" b="-2043"/>
          <a:stretch/>
        </p:blipFill>
        <p:spPr>
          <a:xfrm>
            <a:off x="3150704" y="-160955"/>
            <a:ext cx="5963479" cy="717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44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9ED14-377E-4498-31E7-8EBD721EB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273C-9796-0E69-E8C3-6F9F92126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9A61F3-D04B-49A9-F4D4-B676BEB5AD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282" t="-1828"/>
          <a:stretch/>
        </p:blipFill>
        <p:spPr>
          <a:xfrm>
            <a:off x="6221896" y="-116065"/>
            <a:ext cx="5895741" cy="695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20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9ED14-377E-4498-31E7-8EBD721EB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273C-9796-0E69-E8C3-6F9F92126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9A61F3-D04B-49A9-F4D4-B676BEB5A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8152"/>
            <a:ext cx="12187211" cy="462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89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BE33D-77AA-F892-A235-4D2CB27CE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Embryonic membranes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FC9A3-A473-4401-F7D6-7523915AD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118" y="2218098"/>
            <a:ext cx="5307546" cy="4123524"/>
          </a:xfrm>
        </p:spPr>
        <p:txBody>
          <a:bodyPr>
            <a:normAutofit fontScale="92500" lnSpcReduction="20000"/>
          </a:bodyPr>
          <a:lstStyle/>
          <a:p>
            <a:r>
              <a:rPr lang="en-AU" sz="2600" dirty="0"/>
              <a:t>Amnion – contains and secretes amniotic fluid</a:t>
            </a:r>
          </a:p>
          <a:p>
            <a:r>
              <a:rPr lang="en-AU" sz="2600" dirty="0"/>
              <a:t>Chorion – eventually becomes part of the foetal side of the placenta</a:t>
            </a:r>
          </a:p>
          <a:p>
            <a:r>
              <a:rPr lang="en-AU" sz="2600" dirty="0"/>
              <a:t>Yolk sac and allantois – eventually form the umbilical cord</a:t>
            </a:r>
          </a:p>
          <a:p>
            <a:endParaRPr lang="en-AU" dirty="0"/>
          </a:p>
        </p:txBody>
      </p:sp>
      <p:pic>
        <p:nvPicPr>
          <p:cNvPr id="5" name="Picture 4" descr="A diagram of a fetus&#10;&#10;Description automatically generated">
            <a:extLst>
              <a:ext uri="{FF2B5EF4-FFF2-40B4-BE49-F238E27FC236}">
                <a16:creationId xmlns:a16="http://schemas.microsoft.com/office/drawing/2014/main" id="{6AACFFF1-1EFD-240C-DACD-A8C389044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04664" y="1874397"/>
            <a:ext cx="606742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297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1038D-0ABC-62F2-6CF2-36F5ECE4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placenta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06DDA-ED3F-1141-4B73-B083E1714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6046" y="2342508"/>
            <a:ext cx="6359702" cy="3621272"/>
          </a:xfrm>
        </p:spPr>
        <p:txBody>
          <a:bodyPr>
            <a:normAutofit fontScale="92500"/>
          </a:bodyPr>
          <a:lstStyle/>
          <a:p>
            <a:r>
              <a:rPr lang="en-AU" sz="2400" dirty="0"/>
              <a:t>The placenta forms from both embryonic and maternal tissues during the first 12 weeks after fertilisation.</a:t>
            </a:r>
          </a:p>
          <a:p>
            <a:r>
              <a:rPr lang="en-AU" sz="2400" dirty="0"/>
              <a:t>In addition to supplying nutrients and oxygen, and removal of wastes, the placenta produces hormones to maintain the pregnancy.</a:t>
            </a:r>
          </a:p>
        </p:txBody>
      </p:sp>
      <p:pic>
        <p:nvPicPr>
          <p:cNvPr id="5" name="Picture 4" descr="A diagram of a fetus&#10;&#10;Description automatically generated">
            <a:extLst>
              <a:ext uri="{FF2B5EF4-FFF2-40B4-BE49-F238E27FC236}">
                <a16:creationId xmlns:a16="http://schemas.microsoft.com/office/drawing/2014/main" id="{2D9A8DAA-08E9-0346-B2A2-5B0370E62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172802" y="2580726"/>
            <a:ext cx="4921210" cy="31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40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8343-B619-8AF9-73AD-4F295769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E794F3-6968-219A-058D-73F63D308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643" y="2312275"/>
            <a:ext cx="10614992" cy="4545725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AU" sz="2400" dirty="0"/>
              <a:t>Draw a zygote, morula and blastocyst. (3)</a:t>
            </a:r>
          </a:p>
          <a:p>
            <a:pPr marL="457200" indent="-457200">
              <a:buAutoNum type="arabicPeriod"/>
            </a:pPr>
            <a:r>
              <a:rPr lang="en-AU" sz="2400" dirty="0"/>
              <a:t>Which type of stem cells are totipotent, pluripotent and multipotent? (3)</a:t>
            </a:r>
          </a:p>
          <a:p>
            <a:pPr marL="457200" indent="-457200">
              <a:buAutoNum type="arabicPeriod"/>
            </a:pPr>
            <a:r>
              <a:rPr lang="en-AU" sz="2400" dirty="0"/>
              <a:t>List these in developmental order: spermatozoa, primary spermatocyte, spermatogonia, secondary spermatocyte (4)</a:t>
            </a:r>
          </a:p>
          <a:p>
            <a:pPr marL="457200" indent="-457200">
              <a:buAutoNum type="arabicPeriod"/>
            </a:pPr>
            <a:r>
              <a:rPr lang="en-AU" sz="2400" dirty="0"/>
              <a:t>Briefly describe the function of the prostate gland? (3)</a:t>
            </a:r>
          </a:p>
          <a:p>
            <a:pPr marL="457200" indent="-457200">
              <a:buAutoNum type="arabicPeriod"/>
            </a:pPr>
            <a:endParaRPr lang="en-AU" sz="2400" dirty="0"/>
          </a:p>
          <a:p>
            <a:pPr marL="457200" indent="-457200">
              <a:buAutoNum type="arabicPeriod"/>
            </a:pP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14149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1038D-0ABC-62F2-6CF2-36F5ECE4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placenta</a:t>
            </a:r>
          </a:p>
        </p:txBody>
      </p:sp>
      <p:pic>
        <p:nvPicPr>
          <p:cNvPr id="5" name="Picture 4" descr="A diagram of a fetus&#10;&#10;Description automatically generated">
            <a:extLst>
              <a:ext uri="{FF2B5EF4-FFF2-40B4-BE49-F238E27FC236}">
                <a16:creationId xmlns:a16="http://schemas.microsoft.com/office/drawing/2014/main" id="{2D9A8DAA-08E9-0346-B2A2-5B0370E62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18639" y="178292"/>
            <a:ext cx="10173772" cy="6501416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E32B4-5AA1-A6B7-EAFE-1CAB6594A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25169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41BA7-1D44-CCEC-1262-95CF68A6F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placenta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D8034-F068-DC8B-36F3-9025C7C4F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1" y="2312276"/>
            <a:ext cx="5805926" cy="3651504"/>
          </a:xfrm>
        </p:spPr>
        <p:txBody>
          <a:bodyPr>
            <a:normAutofit/>
          </a:bodyPr>
          <a:lstStyle/>
          <a:p>
            <a:r>
              <a:rPr lang="en-AU" sz="2400" dirty="0"/>
              <a:t>Maternal blood does not mix with foetal blood, although substances can pass across the membranes that form the barrier between the two.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E41690-080A-7741-45C6-A42D7E050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63" t="1235"/>
          <a:stretch/>
        </p:blipFill>
        <p:spPr>
          <a:xfrm>
            <a:off x="7921376" y="216678"/>
            <a:ext cx="4073836" cy="642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3536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48FE1-8614-5E88-7EFC-0CD62FE72D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4593" y="381426"/>
            <a:ext cx="5687681" cy="853678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dirty="0"/>
              <a:t>Success criteria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531490-C73F-4414-5D99-20D1DE35D00A}"/>
              </a:ext>
            </a:extLst>
          </p:cNvPr>
          <p:cNvSpPr txBox="1"/>
          <p:nvPr/>
        </p:nvSpPr>
        <p:spPr>
          <a:xfrm>
            <a:off x="582379" y="1321904"/>
            <a:ext cx="5742919" cy="5282955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and describe gastrulation.</a:t>
            </a: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Give examples of tissues that arise from the three primary germ layers (ectoderm, mesoderm, endoderm).</a:t>
            </a:r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541BA8-E4C6-9F00-3681-74A98C308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43" r="20943"/>
          <a:stretch/>
        </p:blipFill>
        <p:spPr>
          <a:xfrm>
            <a:off x="6877878" y="29419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16108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F7DC4904-F986-1737-C674-2E1D6ABFD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557" b="557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40" name="Freeform: Shape 39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84C47-0EF5-42DB-FD00-6F2B1F55E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1629" y="110836"/>
            <a:ext cx="3689407" cy="126276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r>
              <a:rPr lang="en-US" dirty="0"/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B5FD7-EC14-BC2A-B413-199BD2835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1061" y="1293092"/>
            <a:ext cx="3689406" cy="4519312"/>
          </a:xfrm>
        </p:spPr>
        <p:txBody>
          <a:bodyPr vert="horz" lIns="109728" tIns="109728" rIns="109728" bIns="91440" rtlCol="0"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A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 development of the embryo after implantation involves the differentiation of cells into three different germ layers that will eventually produce specific systems in the body and the placenta</a:t>
            </a:r>
          </a:p>
        </p:txBody>
      </p:sp>
    </p:spTree>
    <p:extLst>
      <p:ext uri="{BB962C8B-B14F-4D97-AF65-F5344CB8AC3E}">
        <p14:creationId xmlns:p14="http://schemas.microsoft.com/office/powerpoint/2010/main" val="2058050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48FE1-8614-5E88-7EFC-0CD62FE72D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4593" y="381426"/>
            <a:ext cx="5687681" cy="853678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dirty="0"/>
              <a:t>Success criteria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531490-C73F-4414-5D99-20D1DE35D00A}"/>
              </a:ext>
            </a:extLst>
          </p:cNvPr>
          <p:cNvSpPr txBox="1"/>
          <p:nvPr/>
        </p:nvSpPr>
        <p:spPr>
          <a:xfrm>
            <a:off x="582379" y="1321904"/>
            <a:ext cx="5742919" cy="5282955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and describe gastrulation.</a:t>
            </a: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Give examples of tissues that arise from the three primary germ layers (ectoderm, mesoderm, endoderm).</a:t>
            </a:r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541BA8-E4C6-9F00-3681-74A98C308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43" r="20943"/>
          <a:stretch/>
        </p:blipFill>
        <p:spPr>
          <a:xfrm>
            <a:off x="6877878" y="29419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56250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EFD18-3C99-8D1E-EFD9-DFBCF56D0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" name="Content Placeholder 6" descr="A diagram of fertilization&#10;&#10;Description automatically generated">
            <a:extLst>
              <a:ext uri="{FF2B5EF4-FFF2-40B4-BE49-F238E27FC236}">
                <a16:creationId xmlns:a16="http://schemas.microsoft.com/office/drawing/2014/main" id="{4F54C4E8-29E0-6CB6-C780-3BE16BDAFF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72" y="383587"/>
            <a:ext cx="10784255" cy="6090826"/>
          </a:xfrm>
        </p:spPr>
      </p:pic>
    </p:spTree>
    <p:extLst>
      <p:ext uri="{BB962C8B-B14F-4D97-AF65-F5344CB8AC3E}">
        <p14:creationId xmlns:p14="http://schemas.microsoft.com/office/powerpoint/2010/main" val="1396865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4DD2A-EB5A-FC8D-6BB7-9510C88B8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Embryonic stage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49BDE-7715-7EEA-CF20-EB4DE44E1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2682" y="2312276"/>
            <a:ext cx="10924761" cy="3651504"/>
          </a:xfrm>
        </p:spPr>
        <p:txBody>
          <a:bodyPr>
            <a:normAutofit/>
          </a:bodyPr>
          <a:lstStyle/>
          <a:p>
            <a:r>
              <a:rPr lang="en-AU" sz="2400" dirty="0"/>
              <a:t>While implantation is occurring, gastrulation converts the blastocyst into an embryo. The three embryonic layers, embryonic membranes and amniotic fluid form.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C89EFD-728E-0514-1D24-D52713CDC4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89" t="23332" r="5264" b="14781"/>
          <a:stretch/>
        </p:blipFill>
        <p:spPr>
          <a:xfrm>
            <a:off x="922683" y="4006953"/>
            <a:ext cx="10346635" cy="261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50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EA1B-757A-8381-0FEF-A05EE21F6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6EE30-FB05-245A-DDCC-700669229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483BF1-B189-BBD9-74D7-627473613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730" y="0"/>
            <a:ext cx="87385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81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74433-C5E9-A46B-EF9A-6866317F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C35FD-C941-AC9D-7BC9-40DEDBEC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887F09-17AA-BA70-CE00-FB86BC328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060"/>
            <a:ext cx="12192000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10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F9A6C-BA12-E1C8-F243-C3BCBD3B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6D491-3D43-B932-548A-901BF9317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DB907D-5AF9-BA2A-3D89-DDFE81678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270" y="166043"/>
            <a:ext cx="10008703" cy="73526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16B098-4EBF-DA4A-89D3-88465F8088CC}"/>
              </a:ext>
            </a:extLst>
          </p:cNvPr>
          <p:cNvSpPr/>
          <p:nvPr/>
        </p:nvSpPr>
        <p:spPr>
          <a:xfrm>
            <a:off x="8676861" y="357809"/>
            <a:ext cx="2405269" cy="18685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898144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3876</TotalTime>
  <Words>272</Words>
  <Application>Microsoft Office PowerPoint</Application>
  <PresentationFormat>Widescreen</PresentationFormat>
  <Paragraphs>27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Meiryo</vt:lpstr>
      <vt:lpstr>Calibri</vt:lpstr>
      <vt:lpstr>Corbel</vt:lpstr>
      <vt:lpstr>SketchLinesVTI</vt:lpstr>
      <vt:lpstr>PowerPoint Presentation</vt:lpstr>
      <vt:lpstr>Review</vt:lpstr>
      <vt:lpstr>Learning Intentions</vt:lpstr>
      <vt:lpstr>Success criteria</vt:lpstr>
      <vt:lpstr>PowerPoint Presentation</vt:lpstr>
      <vt:lpstr>Embryonic stage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Embryonic membranes</vt:lpstr>
      <vt:lpstr>The placenta</vt:lpstr>
      <vt:lpstr>The placenta</vt:lpstr>
      <vt:lpstr>The placenta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JOHNSON Kristy [Narrogin Senior High School]</cp:lastModifiedBy>
  <cp:revision>100</cp:revision>
  <dcterms:created xsi:type="dcterms:W3CDTF">2023-02-01T11:31:06Z</dcterms:created>
  <dcterms:modified xsi:type="dcterms:W3CDTF">2024-09-17T02:27:27Z</dcterms:modified>
</cp:coreProperties>
</file>

<file path=docProps/thumbnail.jpeg>
</file>